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8.jpg" ContentType="image/jpeg"/>
  <Override PartName="/ppt/media/image29.jpg" ContentType="image/jpeg"/>
  <Override PartName="/ppt/media/image30.jpg" ContentType="image/jpeg"/>
  <Override PartName="/ppt/notesSlides/notesSlide1.xml" ContentType="application/vnd.openxmlformats-officedocument.presentationml.notesSlide+xml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2" r:id="rId4"/>
    <p:sldId id="305" r:id="rId5"/>
    <p:sldId id="330" r:id="rId6"/>
    <p:sldId id="333" r:id="rId7"/>
    <p:sldId id="307" r:id="rId8"/>
    <p:sldId id="308" r:id="rId9"/>
    <p:sldId id="334" r:id="rId10"/>
    <p:sldId id="319" r:id="rId11"/>
    <p:sldId id="320" r:id="rId12"/>
    <p:sldId id="321" r:id="rId13"/>
    <p:sldId id="331" r:id="rId14"/>
    <p:sldId id="332" r:id="rId15"/>
    <p:sldId id="324" r:id="rId16"/>
    <p:sldId id="325" r:id="rId17"/>
    <p:sldId id="335" r:id="rId18"/>
    <p:sldId id="301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85"/>
    <a:srgbClr val="0036A2"/>
    <a:srgbClr val="4376B3"/>
    <a:srgbClr val="002E8A"/>
    <a:srgbClr val="002570"/>
    <a:srgbClr val="5E5E5E"/>
    <a:srgbClr val="686868"/>
    <a:srgbClr val="E8E8E8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94" y="-7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6D14-CAA2-445F-8E7B-D3DCFFC5442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3EDC-183F-4070-B0BE-50D1B8D0E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2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13EDC-183F-4070-B0BE-50D1B8D0E8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8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8666" y="1853260"/>
            <a:ext cx="4170679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19670" y="1853260"/>
            <a:ext cx="4940934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92807"/>
            <a:ext cx="7034783" cy="30723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" y="780287"/>
            <a:ext cx="6083808" cy="50017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6823" y="777239"/>
            <a:ext cx="6083935" cy="5001895"/>
          </a:xfrm>
          <a:custGeom>
            <a:avLst/>
            <a:gdLst/>
            <a:ahLst/>
            <a:cxnLst/>
            <a:rect l="l" t="t" r="r" b="b"/>
            <a:pathLst>
              <a:path w="6083934" h="5001895">
                <a:moveTo>
                  <a:pt x="6083808" y="0"/>
                </a:moveTo>
                <a:lnTo>
                  <a:pt x="0" y="0"/>
                </a:lnTo>
                <a:lnTo>
                  <a:pt x="0" y="5001768"/>
                </a:lnTo>
                <a:lnTo>
                  <a:pt x="6083808" y="5001768"/>
                </a:lnTo>
                <a:lnTo>
                  <a:pt x="6083808" y="0"/>
                </a:lnTo>
                <a:close/>
              </a:path>
            </a:pathLst>
          </a:custGeom>
          <a:solidFill>
            <a:srgbClr val="0051B1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7069" y="3498835"/>
            <a:ext cx="5601335" cy="2329815"/>
          </a:xfrm>
          <a:custGeom>
            <a:avLst/>
            <a:gdLst/>
            <a:ahLst/>
            <a:cxnLst/>
            <a:rect l="l" t="t" r="r" b="b"/>
            <a:pathLst>
              <a:path w="5601334" h="2329815">
                <a:moveTo>
                  <a:pt x="944042" y="2301981"/>
                </a:moveTo>
                <a:lnTo>
                  <a:pt x="1095296" y="2179398"/>
                </a:lnTo>
                <a:lnTo>
                  <a:pt x="1466992" y="1885888"/>
                </a:lnTo>
                <a:lnTo>
                  <a:pt x="1936036" y="1532815"/>
                </a:lnTo>
                <a:lnTo>
                  <a:pt x="2379333" y="1231538"/>
                </a:lnTo>
                <a:lnTo>
                  <a:pt x="2427061" y="1202295"/>
                </a:lnTo>
                <a:lnTo>
                  <a:pt x="2474461" y="1173389"/>
                </a:lnTo>
                <a:lnTo>
                  <a:pt x="2521548" y="1144835"/>
                </a:lnTo>
                <a:lnTo>
                  <a:pt x="2568341" y="1116647"/>
                </a:lnTo>
                <a:lnTo>
                  <a:pt x="2614856" y="1088837"/>
                </a:lnTo>
                <a:lnTo>
                  <a:pt x="2661110" y="1061421"/>
                </a:lnTo>
                <a:lnTo>
                  <a:pt x="2707121" y="1034411"/>
                </a:lnTo>
                <a:lnTo>
                  <a:pt x="2752904" y="1007822"/>
                </a:lnTo>
                <a:lnTo>
                  <a:pt x="2798478" y="981668"/>
                </a:lnTo>
                <a:lnTo>
                  <a:pt x="2843858" y="955963"/>
                </a:lnTo>
                <a:lnTo>
                  <a:pt x="2889063" y="930720"/>
                </a:lnTo>
                <a:lnTo>
                  <a:pt x="2934109" y="905953"/>
                </a:lnTo>
                <a:lnTo>
                  <a:pt x="2979014" y="881677"/>
                </a:lnTo>
                <a:lnTo>
                  <a:pt x="3023793" y="857904"/>
                </a:lnTo>
                <a:lnTo>
                  <a:pt x="3068464" y="834650"/>
                </a:lnTo>
                <a:lnTo>
                  <a:pt x="3113045" y="811927"/>
                </a:lnTo>
                <a:lnTo>
                  <a:pt x="3157552" y="789750"/>
                </a:lnTo>
                <a:lnTo>
                  <a:pt x="3202001" y="768132"/>
                </a:lnTo>
                <a:lnTo>
                  <a:pt x="3246411" y="747088"/>
                </a:lnTo>
                <a:lnTo>
                  <a:pt x="3290798" y="726632"/>
                </a:lnTo>
                <a:lnTo>
                  <a:pt x="3335179" y="706776"/>
                </a:lnTo>
                <a:lnTo>
                  <a:pt x="3379572" y="687536"/>
                </a:lnTo>
                <a:lnTo>
                  <a:pt x="3423992" y="668924"/>
                </a:lnTo>
                <a:lnTo>
                  <a:pt x="3468457" y="650956"/>
                </a:lnTo>
                <a:lnTo>
                  <a:pt x="3512985" y="633644"/>
                </a:lnTo>
                <a:lnTo>
                  <a:pt x="3557591" y="617003"/>
                </a:lnTo>
                <a:lnTo>
                  <a:pt x="3602294" y="601046"/>
                </a:lnTo>
                <a:lnTo>
                  <a:pt x="3647109" y="585787"/>
                </a:lnTo>
                <a:lnTo>
                  <a:pt x="3692055" y="571241"/>
                </a:lnTo>
                <a:lnTo>
                  <a:pt x="3737148" y="557420"/>
                </a:lnTo>
                <a:lnTo>
                  <a:pt x="3782405" y="544340"/>
                </a:lnTo>
                <a:lnTo>
                  <a:pt x="3848276" y="525543"/>
                </a:lnTo>
                <a:lnTo>
                  <a:pt x="3907556" y="508136"/>
                </a:lnTo>
                <a:lnTo>
                  <a:pt x="3958487" y="492443"/>
                </a:lnTo>
                <a:lnTo>
                  <a:pt x="3999309" y="478790"/>
                </a:lnTo>
                <a:lnTo>
                  <a:pt x="4028265" y="467503"/>
                </a:lnTo>
                <a:lnTo>
                  <a:pt x="4043596" y="458906"/>
                </a:lnTo>
                <a:lnTo>
                  <a:pt x="4043544" y="453325"/>
                </a:lnTo>
                <a:lnTo>
                  <a:pt x="3994406" y="450777"/>
                </a:lnTo>
                <a:lnTo>
                  <a:pt x="3944416" y="450392"/>
                </a:lnTo>
                <a:lnTo>
                  <a:pt x="3924592" y="450331"/>
                </a:lnTo>
                <a:lnTo>
                  <a:pt x="3907029" y="450367"/>
                </a:lnTo>
                <a:lnTo>
                  <a:pt x="3859021" y="451123"/>
                </a:lnTo>
                <a:lnTo>
                  <a:pt x="3799365" y="452997"/>
                </a:lnTo>
                <a:lnTo>
                  <a:pt x="3772743" y="453902"/>
                </a:lnTo>
                <a:lnTo>
                  <a:pt x="3741269" y="454959"/>
                </a:lnTo>
                <a:lnTo>
                  <a:pt x="3660216" y="457557"/>
                </a:lnTo>
                <a:lnTo>
                  <a:pt x="3608858" y="459111"/>
                </a:lnTo>
                <a:lnTo>
                  <a:pt x="3549093" y="460844"/>
                </a:lnTo>
                <a:lnTo>
                  <a:pt x="3480033" y="462764"/>
                </a:lnTo>
                <a:lnTo>
                  <a:pt x="3400788" y="464877"/>
                </a:lnTo>
                <a:lnTo>
                  <a:pt x="3310469" y="467191"/>
                </a:lnTo>
                <a:lnTo>
                  <a:pt x="3262689" y="468430"/>
                </a:lnTo>
                <a:lnTo>
                  <a:pt x="3213253" y="469612"/>
                </a:lnTo>
                <a:lnTo>
                  <a:pt x="3162276" y="470737"/>
                </a:lnTo>
                <a:lnTo>
                  <a:pt x="3109874" y="471803"/>
                </a:lnTo>
                <a:lnTo>
                  <a:pt x="3056161" y="472813"/>
                </a:lnTo>
                <a:lnTo>
                  <a:pt x="3001253" y="473765"/>
                </a:lnTo>
                <a:lnTo>
                  <a:pt x="2945263" y="474659"/>
                </a:lnTo>
                <a:lnTo>
                  <a:pt x="2888308" y="475496"/>
                </a:lnTo>
                <a:lnTo>
                  <a:pt x="2830501" y="476275"/>
                </a:lnTo>
                <a:lnTo>
                  <a:pt x="2771958" y="476996"/>
                </a:lnTo>
                <a:lnTo>
                  <a:pt x="2712795" y="477660"/>
                </a:lnTo>
                <a:lnTo>
                  <a:pt x="2653125" y="478266"/>
                </a:lnTo>
                <a:lnTo>
                  <a:pt x="2593064" y="478815"/>
                </a:lnTo>
                <a:lnTo>
                  <a:pt x="2532726" y="479306"/>
                </a:lnTo>
                <a:lnTo>
                  <a:pt x="2472228" y="479739"/>
                </a:lnTo>
                <a:lnTo>
                  <a:pt x="2411682" y="480115"/>
                </a:lnTo>
                <a:lnTo>
                  <a:pt x="2351206" y="480433"/>
                </a:lnTo>
                <a:lnTo>
                  <a:pt x="2290912" y="480693"/>
                </a:lnTo>
                <a:lnTo>
                  <a:pt x="2230917" y="480895"/>
                </a:lnTo>
                <a:lnTo>
                  <a:pt x="2171335" y="481040"/>
                </a:lnTo>
                <a:lnTo>
                  <a:pt x="2112282" y="481127"/>
                </a:lnTo>
                <a:lnTo>
                  <a:pt x="2053871" y="481156"/>
                </a:lnTo>
                <a:lnTo>
                  <a:pt x="1996219" y="481128"/>
                </a:lnTo>
                <a:lnTo>
                  <a:pt x="1939440" y="481041"/>
                </a:lnTo>
                <a:lnTo>
                  <a:pt x="1883648" y="480897"/>
                </a:lnTo>
                <a:lnTo>
                  <a:pt x="1828960" y="480695"/>
                </a:lnTo>
                <a:lnTo>
                  <a:pt x="1775489" y="480435"/>
                </a:lnTo>
                <a:lnTo>
                  <a:pt x="1723351" y="480118"/>
                </a:lnTo>
                <a:lnTo>
                  <a:pt x="1672661" y="479742"/>
                </a:lnTo>
                <a:lnTo>
                  <a:pt x="1623534" y="479309"/>
                </a:lnTo>
                <a:lnTo>
                  <a:pt x="1576084" y="478818"/>
                </a:lnTo>
                <a:lnTo>
                  <a:pt x="1530426" y="478268"/>
                </a:lnTo>
                <a:lnTo>
                  <a:pt x="1486676" y="477661"/>
                </a:lnTo>
                <a:lnTo>
                  <a:pt x="1444948" y="476996"/>
                </a:lnTo>
                <a:lnTo>
                  <a:pt x="1405357" y="476273"/>
                </a:lnTo>
                <a:lnTo>
                  <a:pt x="1333048" y="474654"/>
                </a:lnTo>
                <a:lnTo>
                  <a:pt x="1270667" y="472802"/>
                </a:lnTo>
                <a:lnTo>
                  <a:pt x="1219133" y="470718"/>
                </a:lnTo>
                <a:lnTo>
                  <a:pt x="1156235" y="467333"/>
                </a:lnTo>
                <a:lnTo>
                  <a:pt x="1079373" y="462459"/>
                </a:lnTo>
                <a:lnTo>
                  <a:pt x="1036524" y="459455"/>
                </a:lnTo>
                <a:lnTo>
                  <a:pt x="991167" y="456066"/>
                </a:lnTo>
                <a:lnTo>
                  <a:pt x="943629" y="452288"/>
                </a:lnTo>
                <a:lnTo>
                  <a:pt x="894238" y="448119"/>
                </a:lnTo>
                <a:lnTo>
                  <a:pt x="843321" y="443553"/>
                </a:lnTo>
                <a:lnTo>
                  <a:pt x="791206" y="438586"/>
                </a:lnTo>
                <a:lnTo>
                  <a:pt x="738220" y="433215"/>
                </a:lnTo>
                <a:lnTo>
                  <a:pt x="684691" y="427436"/>
                </a:lnTo>
                <a:lnTo>
                  <a:pt x="630946" y="421243"/>
                </a:lnTo>
                <a:lnTo>
                  <a:pt x="577313" y="414634"/>
                </a:lnTo>
                <a:lnTo>
                  <a:pt x="524118" y="407604"/>
                </a:lnTo>
                <a:lnTo>
                  <a:pt x="471691" y="400149"/>
                </a:lnTo>
                <a:lnTo>
                  <a:pt x="420358" y="392265"/>
                </a:lnTo>
                <a:lnTo>
                  <a:pt x="370447" y="383948"/>
                </a:lnTo>
                <a:lnTo>
                  <a:pt x="322285" y="375194"/>
                </a:lnTo>
                <a:lnTo>
                  <a:pt x="276200" y="365999"/>
                </a:lnTo>
                <a:lnTo>
                  <a:pt x="232519" y="356358"/>
                </a:lnTo>
                <a:lnTo>
                  <a:pt x="191570" y="346268"/>
                </a:lnTo>
                <a:lnTo>
                  <a:pt x="153680" y="335725"/>
                </a:lnTo>
                <a:lnTo>
                  <a:pt x="88389" y="313261"/>
                </a:lnTo>
                <a:lnTo>
                  <a:pt x="39265" y="288935"/>
                </a:lnTo>
                <a:lnTo>
                  <a:pt x="8928" y="262714"/>
                </a:lnTo>
                <a:lnTo>
                  <a:pt x="0" y="234565"/>
                </a:lnTo>
                <a:lnTo>
                  <a:pt x="4382" y="219757"/>
                </a:lnTo>
                <a:lnTo>
                  <a:pt x="32477" y="188655"/>
                </a:lnTo>
                <a:lnTo>
                  <a:pt x="316532" y="82500"/>
                </a:lnTo>
                <a:lnTo>
                  <a:pt x="711407" y="26170"/>
                </a:lnTo>
                <a:lnTo>
                  <a:pt x="1062043" y="3918"/>
                </a:lnTo>
                <a:lnTo>
                  <a:pt x="1213380" y="0"/>
                </a:lnTo>
              </a:path>
              <a:path w="5601334" h="2329815">
                <a:moveTo>
                  <a:pt x="1905097" y="2329605"/>
                </a:moveTo>
                <a:lnTo>
                  <a:pt x="2066097" y="2172203"/>
                </a:lnTo>
                <a:lnTo>
                  <a:pt x="2448950" y="1806753"/>
                </a:lnTo>
                <a:lnTo>
                  <a:pt x="2903433" y="1393392"/>
                </a:lnTo>
                <a:lnTo>
                  <a:pt x="3279324" y="1092255"/>
                </a:lnTo>
                <a:lnTo>
                  <a:pt x="3317893" y="1066471"/>
                </a:lnTo>
                <a:lnTo>
                  <a:pt x="3356704" y="1040816"/>
                </a:lnTo>
                <a:lnTo>
                  <a:pt x="3395784" y="1015318"/>
                </a:lnTo>
                <a:lnTo>
                  <a:pt x="3435163" y="990009"/>
                </a:lnTo>
                <a:lnTo>
                  <a:pt x="3474866" y="964919"/>
                </a:lnTo>
                <a:lnTo>
                  <a:pt x="3514922" y="940076"/>
                </a:lnTo>
                <a:lnTo>
                  <a:pt x="3555359" y="915512"/>
                </a:lnTo>
                <a:lnTo>
                  <a:pt x="3596204" y="891257"/>
                </a:lnTo>
                <a:lnTo>
                  <a:pt x="3637485" y="867340"/>
                </a:lnTo>
                <a:lnTo>
                  <a:pt x="3679230" y="843792"/>
                </a:lnTo>
                <a:lnTo>
                  <a:pt x="3721466" y="820643"/>
                </a:lnTo>
                <a:lnTo>
                  <a:pt x="3764220" y="797922"/>
                </a:lnTo>
                <a:lnTo>
                  <a:pt x="3807521" y="775661"/>
                </a:lnTo>
                <a:lnTo>
                  <a:pt x="3851397" y="753889"/>
                </a:lnTo>
                <a:lnTo>
                  <a:pt x="3895874" y="732636"/>
                </a:lnTo>
                <a:lnTo>
                  <a:pt x="3940981" y="711932"/>
                </a:lnTo>
                <a:lnTo>
                  <a:pt x="3986745" y="691808"/>
                </a:lnTo>
                <a:lnTo>
                  <a:pt x="4033193" y="672293"/>
                </a:lnTo>
                <a:lnTo>
                  <a:pt x="4080355" y="653417"/>
                </a:lnTo>
                <a:lnTo>
                  <a:pt x="4128256" y="635211"/>
                </a:lnTo>
                <a:lnTo>
                  <a:pt x="4176926" y="617705"/>
                </a:lnTo>
                <a:lnTo>
                  <a:pt x="4226391" y="600929"/>
                </a:lnTo>
                <a:lnTo>
                  <a:pt x="4276679" y="584912"/>
                </a:lnTo>
                <a:lnTo>
                  <a:pt x="4327818" y="569686"/>
                </a:lnTo>
                <a:lnTo>
                  <a:pt x="4379836" y="555279"/>
                </a:lnTo>
                <a:lnTo>
                  <a:pt x="4432759" y="541723"/>
                </a:lnTo>
                <a:lnTo>
                  <a:pt x="4486617" y="529047"/>
                </a:lnTo>
                <a:lnTo>
                  <a:pt x="4541436" y="517281"/>
                </a:lnTo>
                <a:lnTo>
                  <a:pt x="4597245" y="506456"/>
                </a:lnTo>
                <a:lnTo>
                  <a:pt x="4996344" y="439983"/>
                </a:lnTo>
                <a:lnTo>
                  <a:pt x="5314449" y="397078"/>
                </a:lnTo>
                <a:lnTo>
                  <a:pt x="5524879" y="374044"/>
                </a:lnTo>
                <a:lnTo>
                  <a:pt x="5600951" y="367188"/>
                </a:lnTo>
              </a:path>
              <a:path w="5601334" h="2329815">
                <a:moveTo>
                  <a:pt x="5600951" y="161047"/>
                </a:moveTo>
                <a:lnTo>
                  <a:pt x="5397538" y="195126"/>
                </a:lnTo>
                <a:lnTo>
                  <a:pt x="4830911" y="270444"/>
                </a:lnTo>
                <a:lnTo>
                  <a:pt x="3966486" y="346626"/>
                </a:lnTo>
                <a:lnTo>
                  <a:pt x="2869679" y="383293"/>
                </a:lnTo>
                <a:lnTo>
                  <a:pt x="2786505" y="383519"/>
                </a:lnTo>
                <a:lnTo>
                  <a:pt x="2704199" y="383603"/>
                </a:lnTo>
                <a:lnTo>
                  <a:pt x="2622788" y="383544"/>
                </a:lnTo>
                <a:lnTo>
                  <a:pt x="2542299" y="383345"/>
                </a:lnTo>
                <a:lnTo>
                  <a:pt x="2462758" y="383007"/>
                </a:lnTo>
                <a:lnTo>
                  <a:pt x="2384192" y="382530"/>
                </a:lnTo>
                <a:lnTo>
                  <a:pt x="2306628" y="381917"/>
                </a:lnTo>
                <a:lnTo>
                  <a:pt x="2230092" y="381168"/>
                </a:lnTo>
                <a:lnTo>
                  <a:pt x="2154611" y="380284"/>
                </a:lnTo>
                <a:lnTo>
                  <a:pt x="2080211" y="379268"/>
                </a:lnTo>
                <a:lnTo>
                  <a:pt x="2006919" y="378120"/>
                </a:lnTo>
                <a:lnTo>
                  <a:pt x="1934761" y="376841"/>
                </a:lnTo>
                <a:lnTo>
                  <a:pt x="1863765" y="375433"/>
                </a:lnTo>
                <a:lnTo>
                  <a:pt x="1793957" y="373897"/>
                </a:lnTo>
                <a:lnTo>
                  <a:pt x="1725364" y="372234"/>
                </a:lnTo>
                <a:lnTo>
                  <a:pt x="1658011" y="370446"/>
                </a:lnTo>
                <a:lnTo>
                  <a:pt x="1591927" y="368534"/>
                </a:lnTo>
                <a:lnTo>
                  <a:pt x="1527136" y="366499"/>
                </a:lnTo>
                <a:lnTo>
                  <a:pt x="1463667" y="364342"/>
                </a:lnTo>
                <a:lnTo>
                  <a:pt x="1401546" y="362065"/>
                </a:lnTo>
                <a:lnTo>
                  <a:pt x="1340798" y="359668"/>
                </a:lnTo>
                <a:lnTo>
                  <a:pt x="1281452" y="357154"/>
                </a:lnTo>
                <a:lnTo>
                  <a:pt x="1223533" y="354523"/>
                </a:lnTo>
                <a:lnTo>
                  <a:pt x="1167068" y="351777"/>
                </a:lnTo>
                <a:lnTo>
                  <a:pt x="1112084" y="348917"/>
                </a:lnTo>
                <a:lnTo>
                  <a:pt x="1058608" y="345944"/>
                </a:lnTo>
                <a:lnTo>
                  <a:pt x="1006665" y="342860"/>
                </a:lnTo>
                <a:lnTo>
                  <a:pt x="956283" y="339665"/>
                </a:lnTo>
                <a:lnTo>
                  <a:pt x="907489" y="336361"/>
                </a:lnTo>
                <a:lnTo>
                  <a:pt x="860308" y="332950"/>
                </a:lnTo>
                <a:lnTo>
                  <a:pt x="814768" y="329432"/>
                </a:lnTo>
                <a:lnTo>
                  <a:pt x="770894" y="325809"/>
                </a:lnTo>
                <a:lnTo>
                  <a:pt x="728715" y="322082"/>
                </a:lnTo>
                <a:lnTo>
                  <a:pt x="688256" y="318253"/>
                </a:lnTo>
                <a:lnTo>
                  <a:pt x="649544" y="314322"/>
                </a:lnTo>
                <a:lnTo>
                  <a:pt x="577467" y="306161"/>
                </a:lnTo>
                <a:lnTo>
                  <a:pt x="512698" y="297610"/>
                </a:lnTo>
                <a:lnTo>
                  <a:pt x="455449" y="288679"/>
                </a:lnTo>
                <a:lnTo>
                  <a:pt x="405933" y="279378"/>
                </a:lnTo>
                <a:lnTo>
                  <a:pt x="364364" y="269716"/>
                </a:lnTo>
                <a:lnTo>
                  <a:pt x="317376" y="254572"/>
                </a:lnTo>
                <a:lnTo>
                  <a:pt x="284525" y="233215"/>
                </a:lnTo>
                <a:lnTo>
                  <a:pt x="281350" y="222060"/>
                </a:lnTo>
                <a:lnTo>
                  <a:pt x="283169" y="216367"/>
                </a:lnTo>
                <a:lnTo>
                  <a:pt x="497903" y="135692"/>
                </a:lnTo>
                <a:lnTo>
                  <a:pt x="805645" y="91413"/>
                </a:lnTo>
                <a:lnTo>
                  <a:pt x="1086197" y="67841"/>
                </a:lnTo>
                <a:lnTo>
                  <a:pt x="1208777" y="60891"/>
                </a:lnTo>
              </a:path>
            </a:pathLst>
          </a:custGeom>
          <a:ln w="1496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2103" y="777239"/>
            <a:ext cx="3596640" cy="5058410"/>
          </a:xfrm>
          <a:custGeom>
            <a:avLst/>
            <a:gdLst/>
            <a:ahLst/>
            <a:cxnLst/>
            <a:rect l="l" t="t" r="r" b="b"/>
            <a:pathLst>
              <a:path w="3596640" h="5058410">
                <a:moveTo>
                  <a:pt x="0" y="64008"/>
                </a:moveTo>
                <a:lnTo>
                  <a:pt x="0" y="5057800"/>
                </a:lnTo>
              </a:path>
              <a:path w="3596640" h="5058410">
                <a:moveTo>
                  <a:pt x="3596640" y="0"/>
                </a:moveTo>
                <a:lnTo>
                  <a:pt x="3596640" y="2703576"/>
                </a:lnTo>
              </a:path>
              <a:path w="3596640" h="5058410">
                <a:moveTo>
                  <a:pt x="1420368" y="1466088"/>
                </a:moveTo>
                <a:lnTo>
                  <a:pt x="1420368" y="2715006"/>
                </a:lnTo>
              </a:path>
            </a:pathLst>
          </a:custGeom>
          <a:ln w="1828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855" y="4895087"/>
            <a:ext cx="170687" cy="1737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4079" y="3422903"/>
            <a:ext cx="167639" cy="1737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6447" y="691895"/>
            <a:ext cx="170687" cy="1737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290816" y="5279135"/>
            <a:ext cx="494030" cy="499745"/>
          </a:xfrm>
          <a:custGeom>
            <a:avLst/>
            <a:gdLst/>
            <a:ahLst/>
            <a:cxnLst/>
            <a:rect l="l" t="t" r="r" b="b"/>
            <a:pathLst>
              <a:path w="494029" h="499745">
                <a:moveTo>
                  <a:pt x="493649" y="0"/>
                </a:moveTo>
                <a:lnTo>
                  <a:pt x="0" y="0"/>
                </a:lnTo>
                <a:lnTo>
                  <a:pt x="0" y="499440"/>
                </a:lnTo>
                <a:lnTo>
                  <a:pt x="493649" y="499440"/>
                </a:lnTo>
                <a:lnTo>
                  <a:pt x="493649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70648" y="5398007"/>
            <a:ext cx="155448" cy="2895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723" y="733755"/>
            <a:ext cx="11836552" cy="7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253" y="1650637"/>
            <a:ext cx="11045825" cy="397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1906" y="6419941"/>
            <a:ext cx="30225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osstat.gov.ru/zatr-vp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6" y="0"/>
            <a:ext cx="12187555" cy="6858000"/>
            <a:chOff x="4756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6" y="0"/>
              <a:ext cx="12187243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0495" y="1293036"/>
              <a:ext cx="833891" cy="9781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89250" y="2434793"/>
            <a:ext cx="221996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</a:t>
            </a:r>
            <a:r>
              <a:rPr sz="1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АЯ</a:t>
            </a:r>
            <a:r>
              <a:rPr sz="1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ТВЕ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ТАТ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57431" y="4642154"/>
            <a:ext cx="494030" cy="499745"/>
            <a:chOff x="11457431" y="4642154"/>
            <a:chExt cx="494030" cy="499745"/>
          </a:xfrm>
        </p:grpSpPr>
        <p:sp>
          <p:nvSpPr>
            <p:cNvPr id="7" name="object 7"/>
            <p:cNvSpPr/>
            <p:nvPr/>
          </p:nvSpPr>
          <p:spPr>
            <a:xfrm>
              <a:off x="11457431" y="4642154"/>
              <a:ext cx="494030" cy="499745"/>
            </a:xfrm>
            <a:custGeom>
              <a:avLst/>
              <a:gdLst/>
              <a:ahLst/>
              <a:cxnLst/>
              <a:rect l="l" t="t" r="r" b="b"/>
              <a:pathLst>
                <a:path w="494029" h="499745">
                  <a:moveTo>
                    <a:pt x="493649" y="0"/>
                  </a:moveTo>
                  <a:lnTo>
                    <a:pt x="0" y="0"/>
                  </a:lnTo>
                  <a:lnTo>
                    <a:pt x="0" y="499440"/>
                  </a:lnTo>
                  <a:lnTo>
                    <a:pt x="493649" y="499440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37263" y="4760975"/>
              <a:ext cx="152400" cy="2865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37457" y="3538473"/>
            <a:ext cx="7087743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статистическое наблюдение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затратами на производство и продажу продукции (товаров, работ, услуг)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за 2021 год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44" y="707136"/>
            <a:ext cx="661416" cy="661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72" y="1533144"/>
            <a:ext cx="536448" cy="627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272" y="2648712"/>
            <a:ext cx="646176" cy="646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272" y="4248912"/>
            <a:ext cx="658368" cy="661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6800" y="304800"/>
            <a:ext cx="8997696" cy="4023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800" b="1" dirty="0">
                <a:solidFill>
                  <a:srgbClr val="334286"/>
                </a:solidFill>
                <a:latin typeface="Arial"/>
              </a:rPr>
              <a:t>АЛГОРИТМ ДЕЙСТВИЙ ПО КОДИРОВАНИЮ ЗАТРАТ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3496" y="893064"/>
            <a:ext cx="8065008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800" b="1">
                <a:solidFill>
                  <a:srgbClr val="334286"/>
                </a:solidFill>
                <a:latin typeface="Arial"/>
              </a:rPr>
              <a:t>Какой код ТРИ присвоить товару или услуге?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0760" y="1502664"/>
            <a:ext cx="9845040" cy="1088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800" dirty="0" smtClean="0">
                <a:solidFill>
                  <a:srgbClr val="595959"/>
                </a:solidFill>
                <a:latin typeface="Arial"/>
              </a:rPr>
              <a:t>Определяем </a:t>
            </a:r>
            <a:r>
              <a:rPr lang="ru" sz="2800" dirty="0">
                <a:solidFill>
                  <a:srgbClr val="595959"/>
                </a:solidFill>
                <a:latin typeface="Arial"/>
              </a:rPr>
              <a:t>как можно более полное название товара или услуги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590800"/>
            <a:ext cx="9478899" cy="1054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"/>
            <a:r>
              <a:rPr lang="ru" sz="2800" dirty="0">
                <a:solidFill>
                  <a:srgbClr val="595959"/>
                </a:solidFill>
                <a:latin typeface="Arial"/>
              </a:rPr>
              <a:t>Выходим на страницу наблюдения на сайте Росстата, </a:t>
            </a:r>
            <a:endParaRPr lang="ru" sz="2800" dirty="0" smtClean="0">
              <a:solidFill>
                <a:srgbClr val="595959"/>
              </a:solidFill>
              <a:latin typeface="Arial"/>
            </a:endParaRPr>
          </a:p>
          <a:p>
            <a:pPr indent="12700"/>
            <a:r>
              <a:rPr lang="ru" sz="2800" dirty="0" smtClean="0">
                <a:solidFill>
                  <a:srgbClr val="595959"/>
                </a:solidFill>
                <a:latin typeface="Arial"/>
              </a:rPr>
              <a:t>Раздел </a:t>
            </a:r>
            <a:r>
              <a:rPr lang="ru" sz="2800" dirty="0">
                <a:solidFill>
                  <a:srgbClr val="595959"/>
                </a:solidFill>
                <a:latin typeface="Arial"/>
              </a:rPr>
              <a:t>Информационно-справочный инструментарий </a:t>
            </a:r>
            <a:endParaRPr lang="ru" sz="2800" dirty="0" smtClean="0">
              <a:solidFill>
                <a:srgbClr val="595959"/>
              </a:solidFill>
              <a:latin typeface="Arial"/>
            </a:endParaRPr>
          </a:p>
          <a:p>
            <a:pPr indent="12700"/>
            <a:r>
              <a:rPr lang="ru" sz="2800" dirty="0" smtClean="0">
                <a:solidFill>
                  <a:srgbClr val="595959"/>
                </a:solidFill>
                <a:latin typeface="Arial"/>
              </a:rPr>
              <a:t>Используем </a:t>
            </a:r>
            <a:r>
              <a:rPr lang="ru" sz="2800" dirty="0">
                <a:solidFill>
                  <a:srgbClr val="595959"/>
                </a:solidFill>
                <a:latin typeface="Arial"/>
              </a:rPr>
              <a:t>Алфавитный словарь или Перечень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1200" y="4343400"/>
            <a:ext cx="8979408" cy="6858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304800"/>
            <a:r>
              <a:rPr lang="ru" sz="2800" dirty="0">
                <a:solidFill>
                  <a:srgbClr val="595959"/>
                </a:solidFill>
                <a:latin typeface="Arial"/>
              </a:rPr>
              <a:t>В Алфавитном словаре - наименование и код ТРИ</a:t>
            </a:r>
          </a:p>
          <a:p>
            <a:pPr indent="304800"/>
            <a:r>
              <a:rPr lang="ru" sz="2800" dirty="0">
                <a:solidFill>
                  <a:srgbClr val="595959"/>
                </a:solidFill>
                <a:latin typeface="Arial"/>
              </a:rPr>
              <a:t>В Перечне - товарная группа, код ТРИ и 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9649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896600" y="6400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177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99800" y="63627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28700" y="3962400"/>
            <a:ext cx="10363200" cy="2057400"/>
          </a:xfrm>
          <a:prstGeom prst="rect">
            <a:avLst/>
          </a:prstGeom>
          <a:solidFill>
            <a:srgbClr val="43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16000" y="3836938"/>
            <a:ext cx="1035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Если ведется коммерческая деятельность – предоставляется в целом по коммерческой и бюджетной деятельности.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Отчетность объединяется до КОСГУ.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8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177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99800" y="63627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0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 b="1" dirty="0" smtClean="0">
                <a:solidFill>
                  <a:srgbClr val="334286"/>
                </a:solidFill>
                <a:latin typeface="Arial"/>
              </a:rPr>
              <a:t>ПО ЗАПОЛНЕНИЮ ФОРМЫ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688308"/>
            <a:ext cx="10210800" cy="2204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20800" y="1079500"/>
            <a:ext cx="1032154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20800" y="918676"/>
            <a:ext cx="1071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58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отражения групп продуктов и услуг, не указанных в бланках, предусмотрены свободные строки, в которых необходимо отразить расходы на приобретение товаров и услуг и идентифицировать их кодами ТРИ</a:t>
            </a:r>
            <a:r>
              <a:rPr lang="ru-RU" sz="2400" b="1" dirty="0" smtClean="0">
                <a:solidFill>
                  <a:srgbClr val="3358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b="1" dirty="0">
              <a:solidFill>
                <a:srgbClr val="3358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358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если данные по другим аналогичным расходам </a:t>
            </a:r>
            <a:r>
              <a:rPr lang="ru-RU" sz="2400" b="1" dirty="0" smtClean="0">
                <a:solidFill>
                  <a:srgbClr val="3358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составляют </a:t>
            </a:r>
            <a:r>
              <a:rPr lang="ru-RU" sz="2400" b="1" dirty="0">
                <a:solidFill>
                  <a:srgbClr val="3358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10% </a:t>
            </a:r>
            <a:r>
              <a:rPr lang="ru-RU" sz="2400" b="1" dirty="0" smtClean="0">
                <a:solidFill>
                  <a:srgbClr val="3358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400" b="1" dirty="0">
                <a:solidFill>
                  <a:srgbClr val="3358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свободных строках показать наиболее значимые расходы на приобретение товаров и услуг, не перечисленные в строках формы. </a:t>
            </a:r>
            <a:endParaRPr lang="ru-RU" sz="2400" b="1" dirty="0" smtClean="0">
              <a:solidFill>
                <a:srgbClr val="3358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003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Нераспределенная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кодам ТРИ сумма расходов не должна превышать 10%.</a:t>
            </a:r>
          </a:p>
        </p:txBody>
      </p:sp>
    </p:spTree>
    <p:extLst>
      <p:ext uri="{BB962C8B-B14F-4D97-AF65-F5344CB8AC3E}">
        <p14:creationId xmlns:p14="http://schemas.microsoft.com/office/powerpoint/2010/main" val="3131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 b="1" dirty="0" smtClean="0">
                <a:solidFill>
                  <a:srgbClr val="334286"/>
                </a:solidFill>
                <a:latin typeface="Arial"/>
              </a:rPr>
              <a:t>ПО ЗАПОЛНЕНИЮ ФОРМЫ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1621536"/>
            <a:ext cx="9601200" cy="135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484" y="3352800"/>
            <a:ext cx="10757916" cy="135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7800" y="1389608"/>
            <a:ext cx="1071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334286"/>
                </a:solidFill>
                <a:latin typeface="Arial"/>
              </a:rPr>
              <a:t>Должна быть заполнена стр. 902 «</a:t>
            </a:r>
            <a:r>
              <a:rPr lang="ru-RU" sz="3000" b="1" dirty="0">
                <a:solidFill>
                  <a:srgbClr val="334286"/>
                </a:solidFill>
                <a:latin typeface="Arial"/>
              </a:rPr>
              <a:t>Топливо </a:t>
            </a:r>
            <a:r>
              <a:rPr lang="ru-RU" sz="3000" b="1" dirty="0" smtClean="0">
                <a:solidFill>
                  <a:srgbClr val="334286"/>
                </a:solidFill>
                <a:latin typeface="Arial"/>
              </a:rPr>
              <a:t>моторное</a:t>
            </a:r>
            <a:r>
              <a:rPr lang="ru-RU" sz="3000" b="1" dirty="0">
                <a:solidFill>
                  <a:srgbClr val="334286"/>
                </a:solidFill>
                <a:latin typeface="Arial"/>
              </a:rPr>
              <a:t>, реализуемое через сеть розничных АЗС</a:t>
            </a:r>
            <a:r>
              <a:rPr lang="ru-RU" sz="3000" b="1" dirty="0" smtClean="0">
                <a:solidFill>
                  <a:srgbClr val="334286"/>
                </a:solidFill>
                <a:latin typeface="Arial"/>
              </a:rPr>
              <a:t>» 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Arial"/>
              </a:rPr>
              <a:t>(как минимум покупка топлива для разовых поездок)</a:t>
            </a:r>
            <a:r>
              <a:rPr lang="ru-RU" sz="3000" b="1" dirty="0" smtClean="0">
                <a:solidFill>
                  <a:srgbClr val="002E8A"/>
                </a:solidFill>
                <a:latin typeface="Arial"/>
              </a:rPr>
              <a:t>.</a:t>
            </a:r>
            <a:endParaRPr lang="ru-RU" sz="3000" b="1" dirty="0">
              <a:solidFill>
                <a:srgbClr val="002E8A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7537" y="3657600"/>
            <a:ext cx="10223463" cy="122790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3000" b="1" dirty="0" smtClean="0">
                <a:solidFill>
                  <a:srgbClr val="334286"/>
                </a:solidFill>
                <a:latin typeface="Arial"/>
              </a:rPr>
              <a:t>В </a:t>
            </a:r>
            <a:r>
              <a:rPr lang="ru" sz="3000" b="1" dirty="0">
                <a:solidFill>
                  <a:srgbClr val="334286"/>
                </a:solidFill>
                <a:latin typeface="Arial"/>
              </a:rPr>
              <a:t>общем списке должны </a:t>
            </a:r>
            <a:r>
              <a:rPr lang="ru" sz="3000" b="1" dirty="0" smtClean="0">
                <a:solidFill>
                  <a:srgbClr val="334286"/>
                </a:solidFill>
                <a:latin typeface="Arial"/>
              </a:rPr>
              <a:t>быть </a:t>
            </a:r>
            <a:r>
              <a:rPr lang="ru" sz="3000" b="1" dirty="0">
                <a:solidFill>
                  <a:srgbClr val="334286"/>
                </a:solidFill>
                <a:latin typeface="Arial"/>
              </a:rPr>
              <a:t>расходы на мыло, дезинфекторы, канцтовары и </a:t>
            </a:r>
            <a:r>
              <a:rPr lang="ru" sz="3000" b="1" dirty="0" smtClean="0">
                <a:solidFill>
                  <a:srgbClr val="334286"/>
                </a:solidFill>
                <a:latin typeface="Arial"/>
              </a:rPr>
              <a:t>т.п.</a:t>
            </a:r>
            <a:endParaRPr lang="ru" sz="3000" b="1" dirty="0">
              <a:solidFill>
                <a:srgbClr val="33428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1524000"/>
            <a:ext cx="10210800" cy="238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3628" y="4114800"/>
            <a:ext cx="10367772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7255" y="1828800"/>
            <a:ext cx="11456035" cy="32003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3800" b="1" dirty="0" smtClean="0">
                <a:solidFill>
                  <a:srgbClr val="334286"/>
                </a:solidFill>
                <a:latin typeface="Arial"/>
              </a:rPr>
              <a:t>Учет в электронном виде </a:t>
            </a:r>
            <a:r>
              <a:rPr lang="ru" sz="3800" b="1" dirty="0" smtClean="0">
                <a:solidFill>
                  <a:srgbClr val="334286"/>
                </a:solidFill>
                <a:latin typeface="Arial"/>
              </a:rPr>
              <a:t>в учреждениях ведется </a:t>
            </a:r>
            <a:r>
              <a:rPr lang="ru" sz="3800" b="1" dirty="0" smtClean="0">
                <a:solidFill>
                  <a:srgbClr val="334286"/>
                </a:solidFill>
                <a:latin typeface="Arial"/>
              </a:rPr>
              <a:t>в разных программных средствах (например 1-С). </a:t>
            </a:r>
          </a:p>
          <a:p>
            <a:pPr indent="0"/>
            <a:r>
              <a:rPr lang="ru" sz="3800" b="1" dirty="0" smtClean="0">
                <a:solidFill>
                  <a:srgbClr val="FF0000"/>
                </a:solidFill>
                <a:latin typeface="Arial"/>
              </a:rPr>
              <a:t>Все данные для заполнения </a:t>
            </a:r>
            <a:r>
              <a:rPr lang="ru" sz="3800" b="1" dirty="0" smtClean="0">
                <a:solidFill>
                  <a:srgbClr val="FF0000"/>
                </a:solidFill>
                <a:latin typeface="Arial"/>
              </a:rPr>
              <a:t>формы </a:t>
            </a:r>
            <a:r>
              <a:rPr lang="ru" sz="3800" b="1" dirty="0" smtClean="0">
                <a:solidFill>
                  <a:srgbClr val="FF0000"/>
                </a:solidFill>
                <a:latin typeface="Arial"/>
              </a:rPr>
              <a:t>есть.</a:t>
            </a:r>
            <a:endParaRPr lang="ru" sz="38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2"/>
            <a:ext cx="12184125" cy="68488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1B1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" y="1778507"/>
            <a:ext cx="3575685" cy="2492375"/>
          </a:xfrm>
          <a:custGeom>
            <a:avLst/>
            <a:gdLst/>
            <a:ahLst/>
            <a:cxnLst/>
            <a:rect l="l" t="t" r="r" b="b"/>
            <a:pathLst>
              <a:path w="3575685" h="2492375">
                <a:moveTo>
                  <a:pt x="0" y="0"/>
                </a:moveTo>
                <a:lnTo>
                  <a:pt x="38741" y="40812"/>
                </a:lnTo>
                <a:lnTo>
                  <a:pt x="77976" y="81591"/>
                </a:lnTo>
                <a:lnTo>
                  <a:pt x="117685" y="122328"/>
                </a:lnTo>
                <a:lnTo>
                  <a:pt x="157849" y="163015"/>
                </a:lnTo>
                <a:lnTo>
                  <a:pt x="198451" y="203642"/>
                </a:lnTo>
                <a:lnTo>
                  <a:pt x="239471" y="244201"/>
                </a:lnTo>
                <a:lnTo>
                  <a:pt x="280892" y="284683"/>
                </a:lnTo>
                <a:lnTo>
                  <a:pt x="322696" y="325079"/>
                </a:lnTo>
                <a:lnTo>
                  <a:pt x="364862" y="365382"/>
                </a:lnTo>
                <a:lnTo>
                  <a:pt x="407374" y="405581"/>
                </a:lnTo>
                <a:lnTo>
                  <a:pt x="450212" y="445669"/>
                </a:lnTo>
                <a:lnTo>
                  <a:pt x="493359" y="485636"/>
                </a:lnTo>
                <a:lnTo>
                  <a:pt x="536795" y="525475"/>
                </a:lnTo>
                <a:lnTo>
                  <a:pt x="580503" y="565176"/>
                </a:lnTo>
                <a:lnTo>
                  <a:pt x="624463" y="604730"/>
                </a:lnTo>
                <a:lnTo>
                  <a:pt x="668658" y="644130"/>
                </a:lnTo>
                <a:lnTo>
                  <a:pt x="713069" y="683366"/>
                </a:lnTo>
                <a:lnTo>
                  <a:pt x="757678" y="722429"/>
                </a:lnTo>
                <a:lnTo>
                  <a:pt x="802466" y="761311"/>
                </a:lnTo>
                <a:lnTo>
                  <a:pt x="847414" y="800004"/>
                </a:lnTo>
                <a:lnTo>
                  <a:pt x="892505" y="838498"/>
                </a:lnTo>
                <a:lnTo>
                  <a:pt x="937719" y="876785"/>
                </a:lnTo>
                <a:lnTo>
                  <a:pt x="983039" y="914855"/>
                </a:lnTo>
                <a:lnTo>
                  <a:pt x="1028445" y="952702"/>
                </a:lnTo>
                <a:lnTo>
                  <a:pt x="1073921" y="990315"/>
                </a:lnTo>
                <a:lnTo>
                  <a:pt x="1119446" y="1027686"/>
                </a:lnTo>
                <a:lnTo>
                  <a:pt x="1165003" y="1064806"/>
                </a:lnTo>
                <a:lnTo>
                  <a:pt x="1210573" y="1101668"/>
                </a:lnTo>
                <a:lnTo>
                  <a:pt x="1256137" y="1138261"/>
                </a:lnTo>
                <a:lnTo>
                  <a:pt x="1301678" y="1174577"/>
                </a:lnTo>
                <a:lnTo>
                  <a:pt x="1347177" y="1210608"/>
                </a:lnTo>
                <a:lnTo>
                  <a:pt x="1392615" y="1246345"/>
                </a:lnTo>
                <a:lnTo>
                  <a:pt x="1437974" y="1281779"/>
                </a:lnTo>
                <a:lnTo>
                  <a:pt x="1483236" y="1316902"/>
                </a:lnTo>
                <a:lnTo>
                  <a:pt x="1528381" y="1351704"/>
                </a:lnTo>
                <a:lnTo>
                  <a:pt x="1573393" y="1386178"/>
                </a:lnTo>
                <a:lnTo>
                  <a:pt x="1618251" y="1420314"/>
                </a:lnTo>
                <a:lnTo>
                  <a:pt x="1662938" y="1454104"/>
                </a:lnTo>
                <a:lnTo>
                  <a:pt x="1707436" y="1487538"/>
                </a:lnTo>
                <a:lnTo>
                  <a:pt x="1751725" y="1520610"/>
                </a:lnTo>
                <a:lnTo>
                  <a:pt x="1795788" y="1553309"/>
                </a:lnTo>
                <a:lnTo>
                  <a:pt x="1839605" y="1585626"/>
                </a:lnTo>
                <a:lnTo>
                  <a:pt x="1883159" y="1617555"/>
                </a:lnTo>
                <a:lnTo>
                  <a:pt x="1926432" y="1649085"/>
                </a:lnTo>
                <a:lnTo>
                  <a:pt x="1969404" y="1680207"/>
                </a:lnTo>
                <a:lnTo>
                  <a:pt x="2012057" y="1710914"/>
                </a:lnTo>
                <a:lnTo>
                  <a:pt x="2054372" y="1741197"/>
                </a:lnTo>
                <a:lnTo>
                  <a:pt x="2096333" y="1771046"/>
                </a:lnTo>
                <a:lnTo>
                  <a:pt x="2137919" y="1800454"/>
                </a:lnTo>
                <a:lnTo>
                  <a:pt x="2179112" y="1829411"/>
                </a:lnTo>
                <a:lnTo>
                  <a:pt x="2219895" y="1857908"/>
                </a:lnTo>
                <a:lnTo>
                  <a:pt x="2260248" y="1885938"/>
                </a:lnTo>
                <a:lnTo>
                  <a:pt x="2300153" y="1913491"/>
                </a:lnTo>
                <a:lnTo>
                  <a:pt x="2339591" y="1940559"/>
                </a:lnTo>
                <a:lnTo>
                  <a:pt x="2378545" y="1967133"/>
                </a:lnTo>
                <a:lnTo>
                  <a:pt x="2416996" y="1993204"/>
                </a:lnTo>
                <a:lnTo>
                  <a:pt x="2454925" y="2018764"/>
                </a:lnTo>
                <a:lnTo>
                  <a:pt x="2492314" y="2043804"/>
                </a:lnTo>
                <a:lnTo>
                  <a:pt x="2529145" y="2068315"/>
                </a:lnTo>
                <a:lnTo>
                  <a:pt x="2565398" y="2092289"/>
                </a:lnTo>
                <a:lnTo>
                  <a:pt x="2601056" y="2115716"/>
                </a:lnTo>
                <a:lnTo>
                  <a:pt x="2636101" y="2138589"/>
                </a:lnTo>
                <a:lnTo>
                  <a:pt x="2670512" y="2160898"/>
                </a:lnTo>
                <a:lnTo>
                  <a:pt x="2704274" y="2182635"/>
                </a:lnTo>
                <a:lnTo>
                  <a:pt x="2737365" y="2203791"/>
                </a:lnTo>
                <a:lnTo>
                  <a:pt x="2769770" y="2224357"/>
                </a:lnTo>
                <a:lnTo>
                  <a:pt x="2832442" y="2263687"/>
                </a:lnTo>
                <a:lnTo>
                  <a:pt x="2892142" y="2300553"/>
                </a:lnTo>
                <a:lnTo>
                  <a:pt x="2948722" y="2334888"/>
                </a:lnTo>
                <a:lnTo>
                  <a:pt x="3002036" y="2366621"/>
                </a:lnTo>
                <a:lnTo>
                  <a:pt x="3051935" y="2395682"/>
                </a:lnTo>
                <a:lnTo>
                  <a:pt x="3403518" y="2491997"/>
                </a:lnTo>
                <a:lnTo>
                  <a:pt x="3545157" y="2344800"/>
                </a:lnTo>
                <a:lnTo>
                  <a:pt x="3575282" y="2134262"/>
                </a:lnTo>
                <a:lnTo>
                  <a:pt x="3568700" y="2027046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3340" y="4150740"/>
            <a:ext cx="219011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 marR="5080" indent="-491490">
              <a:lnSpc>
                <a:spcPct val="114599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БЩ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ЕСИ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ВЫВОДЫ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18232" y="9142"/>
            <a:ext cx="9521825" cy="6849109"/>
            <a:chOff x="2618232" y="9142"/>
            <a:chExt cx="9521825" cy="6849109"/>
          </a:xfrm>
        </p:grpSpPr>
        <p:sp>
          <p:nvSpPr>
            <p:cNvPr id="7" name="object 7"/>
            <p:cNvSpPr/>
            <p:nvPr/>
          </p:nvSpPr>
          <p:spPr>
            <a:xfrm>
              <a:off x="2627376" y="387095"/>
              <a:ext cx="914400" cy="1813560"/>
            </a:xfrm>
            <a:custGeom>
              <a:avLst/>
              <a:gdLst/>
              <a:ahLst/>
              <a:cxnLst/>
              <a:rect l="l" t="t" r="r" b="b"/>
              <a:pathLst>
                <a:path w="914400" h="1813560">
                  <a:moveTo>
                    <a:pt x="0" y="0"/>
                  </a:moveTo>
                  <a:lnTo>
                    <a:pt x="914146" y="1813432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0" y="9142"/>
              <a:ext cx="5273039" cy="68488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59480" y="5855213"/>
              <a:ext cx="5272405" cy="1003300"/>
            </a:xfrm>
            <a:custGeom>
              <a:avLst/>
              <a:gdLst/>
              <a:ahLst/>
              <a:cxnLst/>
              <a:rect l="l" t="t" r="r" b="b"/>
              <a:pathLst>
                <a:path w="5272405" h="1003300">
                  <a:moveTo>
                    <a:pt x="5272405" y="0"/>
                  </a:moveTo>
                  <a:lnTo>
                    <a:pt x="0" y="0"/>
                  </a:lnTo>
                  <a:lnTo>
                    <a:pt x="0" y="1002785"/>
                  </a:lnTo>
                  <a:lnTo>
                    <a:pt x="5272405" y="1002785"/>
                  </a:lnTo>
                  <a:lnTo>
                    <a:pt x="5272405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9104" y="5855207"/>
              <a:ext cx="8640445" cy="0"/>
            </a:xfrm>
            <a:custGeom>
              <a:avLst/>
              <a:gdLst/>
              <a:ahLst/>
              <a:cxnLst/>
              <a:rect l="l" t="t" r="r" b="b"/>
              <a:pathLst>
                <a:path w="8640445">
                  <a:moveTo>
                    <a:pt x="0" y="0"/>
                  </a:moveTo>
                  <a:lnTo>
                    <a:pt x="8640445" y="0"/>
                  </a:lnTo>
                </a:path>
              </a:pathLst>
            </a:custGeom>
            <a:ln w="1828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3656" y="5745480"/>
              <a:ext cx="225552" cy="2164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59480" y="9144"/>
              <a:ext cx="0" cy="6849109"/>
            </a:xfrm>
            <a:custGeom>
              <a:avLst/>
              <a:gdLst/>
              <a:ahLst/>
              <a:cxnLst/>
              <a:rect l="l" t="t" r="r" b="b"/>
              <a:pathLst>
                <a:path h="6849109">
                  <a:moveTo>
                    <a:pt x="0" y="0"/>
                  </a:moveTo>
                  <a:lnTo>
                    <a:pt x="0" y="6848976"/>
                  </a:lnTo>
                </a:path>
              </a:pathLst>
            </a:custGeom>
            <a:ln w="1828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85717" y="1265301"/>
            <a:ext cx="5101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1F1F1"/>
                </a:solidFill>
              </a:rPr>
              <a:t>Спасибо</a:t>
            </a:r>
            <a:r>
              <a:rPr sz="3600" spc="-25" dirty="0">
                <a:solidFill>
                  <a:srgbClr val="F1F1F1"/>
                </a:solidFill>
              </a:rPr>
              <a:t> </a:t>
            </a:r>
            <a:r>
              <a:rPr sz="3600" spc="-20" dirty="0">
                <a:solidFill>
                  <a:srgbClr val="F1F1F1"/>
                </a:solidFill>
              </a:rPr>
              <a:t>за</a:t>
            </a:r>
            <a:r>
              <a:rPr sz="3600" spc="-60" dirty="0">
                <a:solidFill>
                  <a:srgbClr val="F1F1F1"/>
                </a:solidFill>
              </a:rPr>
              <a:t> </a:t>
            </a:r>
            <a:r>
              <a:rPr sz="3600" spc="-10" dirty="0">
                <a:solidFill>
                  <a:srgbClr val="F1F1F1"/>
                </a:solidFill>
              </a:rPr>
              <a:t>внимание!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11865356" y="6420551"/>
            <a:ext cx="2514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</a:pPr>
            <a:r>
              <a:rPr sz="16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46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544820" cy="6858000"/>
            <a:chOff x="0" y="0"/>
            <a:chExt cx="55448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" y="0"/>
              <a:ext cx="5532120" cy="68488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"/>
              <a:ext cx="5532120" cy="6854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44"/>
              <a:ext cx="5544312" cy="12984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1" y="5559551"/>
              <a:ext cx="5532120" cy="129844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1698223" y="5699759"/>
            <a:ext cx="494030" cy="499745"/>
            <a:chOff x="11698223" y="5699759"/>
            <a:chExt cx="494030" cy="49974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9745"/>
            </a:xfrm>
            <a:custGeom>
              <a:avLst/>
              <a:gdLst/>
              <a:ahLst/>
              <a:cxnLst/>
              <a:rect l="l" t="t" r="r" b="b"/>
              <a:pathLst>
                <a:path w="494029" h="499745">
                  <a:moveTo>
                    <a:pt x="493649" y="0"/>
                  </a:moveTo>
                  <a:lnTo>
                    <a:pt x="0" y="0"/>
                  </a:lnTo>
                  <a:lnTo>
                    <a:pt x="0" y="499440"/>
                  </a:lnTo>
                  <a:lnTo>
                    <a:pt x="493649" y="499440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8055" y="5818631"/>
              <a:ext cx="152400" cy="28956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087111" y="1307591"/>
            <a:ext cx="460375" cy="4251960"/>
          </a:xfrm>
          <a:custGeom>
            <a:avLst/>
            <a:gdLst/>
            <a:ahLst/>
            <a:cxnLst/>
            <a:rect l="l" t="t" r="r" b="b"/>
            <a:pathLst>
              <a:path w="460375" h="4251960">
                <a:moveTo>
                  <a:pt x="459993" y="0"/>
                </a:moveTo>
                <a:lnTo>
                  <a:pt x="0" y="0"/>
                </a:lnTo>
                <a:lnTo>
                  <a:pt x="0" y="4251579"/>
                </a:lnTo>
                <a:lnTo>
                  <a:pt x="459993" y="4251579"/>
                </a:lnTo>
                <a:lnTo>
                  <a:pt x="459993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320" y="106648"/>
            <a:ext cx="912698" cy="10664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820417" y="487806"/>
            <a:ext cx="30746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ФЕДЕРАЛЬНАЯ</a:t>
            </a:r>
            <a:r>
              <a:rPr sz="14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СЛУЖБА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ГОСУДАРСТВЕННОЙ</a:t>
            </a:r>
            <a:r>
              <a:rPr sz="14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СТАТИСТИКИ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18096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ru" sz="2000" dirty="0">
                <a:solidFill>
                  <a:schemeClr val="bg1"/>
                </a:solidFill>
                <a:latin typeface="Arial"/>
              </a:rPr>
              <a:t>Информация на сайте Росстата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2399" y="2362200"/>
            <a:ext cx="4821936" cy="3627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800" b="1" i="1" dirty="0">
                <a:solidFill>
                  <a:schemeClr val="bg1"/>
                </a:solidFill>
                <a:latin typeface="Arial"/>
              </a:rPr>
              <a:t>https://rosstat.gov.ru/zatr-vp</a:t>
            </a:r>
            <a:endParaRPr lang="en-US" sz="2800" b="1" i="1" dirty="0">
              <a:solidFill>
                <a:schemeClr val="bg1"/>
              </a:solidFill>
              <a:latin typeface="Arial"/>
              <a:hlinkClick r:id="rId8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/>
          <a:srcRect l="57252" t="51341"/>
          <a:stretch/>
        </p:blipFill>
        <p:spPr>
          <a:xfrm>
            <a:off x="5613565" y="465220"/>
            <a:ext cx="681446" cy="7653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295011" y="500679"/>
            <a:ext cx="5911085" cy="186152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"/>
            <a:r>
              <a:rPr lang="ru" sz="2000" b="1" dirty="0">
                <a:solidFill>
                  <a:srgbClr val="334286"/>
                </a:solidFill>
                <a:latin typeface="Arial"/>
              </a:rPr>
              <a:t>Нормативные правовые документы: </a:t>
            </a:r>
            <a:r>
              <a:rPr lang="ru" sz="2000" dirty="0">
                <a:solidFill>
                  <a:srgbClr val="595959"/>
                </a:solidFill>
                <a:latin typeface="Arial"/>
              </a:rPr>
              <a:t>приказы об утверждении плана организационных мероприятий наблюдения, инструментария, указаний по заполнению форм, методологических и организационных положений наблюдения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040" y="2688336"/>
            <a:ext cx="594360" cy="58826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310504" y="2667000"/>
            <a:ext cx="5729096" cy="13841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"/>
            <a:r>
              <a:rPr lang="ru" sz="2000" b="1" dirty="0">
                <a:solidFill>
                  <a:srgbClr val="334286"/>
                </a:solidFill>
                <a:latin typeface="Arial"/>
              </a:rPr>
              <a:t>Формы отчетности и указания по их заполнению: </a:t>
            </a:r>
            <a:r>
              <a:rPr lang="ru" sz="2000" dirty="0">
                <a:solidFill>
                  <a:srgbClr val="595959"/>
                </a:solidFill>
                <a:latin typeface="Arial"/>
              </a:rPr>
              <a:t>для крупных и средних предприятий, для бюджетных, автономных и казенных учреждений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4804" y="4267200"/>
            <a:ext cx="610207" cy="61264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324600" y="4260519"/>
            <a:ext cx="5544438" cy="160688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12700"/>
            <a:r>
              <a:rPr lang="ru" sz="2000" b="1" dirty="0">
                <a:solidFill>
                  <a:srgbClr val="334286"/>
                </a:solidFill>
                <a:latin typeface="Arial"/>
              </a:rPr>
              <a:t>Информационно-справочный инструментарий: </a:t>
            </a:r>
            <a:r>
              <a:rPr lang="ru" sz="2000" dirty="0">
                <a:solidFill>
                  <a:srgbClr val="595959"/>
                </a:solidFill>
                <a:latin typeface="Arial"/>
              </a:rPr>
              <a:t>алфавитный словарь и перечень товаров и услуг, включенных в группировки продуктов базовых таблиц ресурсов и использования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638490"/>
            <a:ext cx="522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ru" sz="2000" dirty="0">
                <a:solidFill>
                  <a:schemeClr val="bg1"/>
                </a:solidFill>
                <a:latin typeface="Arial"/>
              </a:rPr>
              <a:t>Информация на сайте </a:t>
            </a:r>
            <a:r>
              <a:rPr lang="ru" sz="2000" dirty="0" smtClean="0">
                <a:solidFill>
                  <a:schemeClr val="bg1"/>
                </a:solidFill>
                <a:latin typeface="Arial"/>
              </a:rPr>
              <a:t>Забайкалкрайстата</a:t>
            </a:r>
            <a:endParaRPr lang="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3464" y="4285488"/>
            <a:ext cx="4821936" cy="3627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800" b="1" i="1" dirty="0">
                <a:solidFill>
                  <a:schemeClr val="bg1"/>
                </a:solidFill>
                <a:latin typeface="Arial"/>
              </a:rPr>
              <a:t>https://chita.gks.ru/zatr-vp</a:t>
            </a:r>
            <a:endParaRPr lang="en-US" sz="2800" b="1" i="1" dirty="0">
              <a:solidFill>
                <a:schemeClr val="bg1"/>
              </a:solidFill>
              <a:latin typeface="Arial"/>
              <a:hlinkClick r:id="rId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72800" y="64770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03400" y="27432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05000" y="2690336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86868"/>
                </a:solidFill>
              </a:rPr>
              <a:t>(с 1 марта по 15 </a:t>
            </a:r>
            <a:r>
              <a:rPr lang="ru-RU" sz="2400" b="1" dirty="0">
                <a:solidFill>
                  <a:srgbClr val="686868"/>
                </a:solidFill>
              </a:rPr>
              <a:t>апреля 2022 </a:t>
            </a:r>
            <a:r>
              <a:rPr lang="ru-RU" sz="2400" b="1" dirty="0" smtClean="0">
                <a:solidFill>
                  <a:srgbClr val="686868"/>
                </a:solidFill>
              </a:rPr>
              <a:t>года)</a:t>
            </a:r>
            <a:endParaRPr lang="ru-RU" sz="2400" b="1" dirty="0">
              <a:solidFill>
                <a:srgbClr val="686868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6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762000"/>
            <a:ext cx="487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96600" y="6400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896600" y="6400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896600" y="6400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1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6600" y="64770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6600" y="6400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6623" y="167640"/>
            <a:ext cx="6970777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334286"/>
                </a:solidFill>
                <a:latin typeface="Arial"/>
              </a:rPr>
              <a:t>ТИТУЛЬНЫЙ ЛИСТ </a:t>
            </a:r>
            <a:r>
              <a:rPr lang="ru" sz="2400" b="1" dirty="0" smtClean="0">
                <a:solidFill>
                  <a:srgbClr val="334286"/>
                </a:solidFill>
                <a:latin typeface="Arial"/>
              </a:rPr>
              <a:t>ФОРМЫ № ТЗВ-бюджет</a:t>
            </a:r>
            <a:endParaRPr lang="ru" sz="2400" b="1" dirty="0">
              <a:solidFill>
                <a:srgbClr val="334286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7838" r="1459" b="18806"/>
          <a:stretch/>
        </p:blipFill>
        <p:spPr bwMode="auto">
          <a:xfrm>
            <a:off x="780383" y="513460"/>
            <a:ext cx="11451145" cy="617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350</Words>
  <Application>Microsoft Office PowerPoint</Application>
  <PresentationFormat>Произвольный</PresentationFormat>
  <Paragraphs>110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Касьянова Марина Андреевна</dc:creator>
  <cp:lastModifiedBy>Касьянова Марина Андреевна</cp:lastModifiedBy>
  <cp:revision>102</cp:revision>
  <dcterms:created xsi:type="dcterms:W3CDTF">2022-01-27T08:33:34Z</dcterms:created>
  <dcterms:modified xsi:type="dcterms:W3CDTF">2022-03-28T01:34:42Z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2022-01-27T00:00:00Z</vt:filetime>
  </property>
</Properties>
</file>